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74" r:id="rId5"/>
    <p:sldId id="260" r:id="rId6"/>
    <p:sldId id="277" r:id="rId7"/>
    <p:sldId id="276" r:id="rId8"/>
    <p:sldId id="275" r:id="rId9"/>
    <p:sldId id="287" r:id="rId10"/>
    <p:sldId id="288" r:id="rId11"/>
    <p:sldId id="278" r:id="rId12"/>
    <p:sldId id="294" r:id="rId13"/>
    <p:sldId id="289" r:id="rId14"/>
    <p:sldId id="291" r:id="rId15"/>
    <p:sldId id="284" r:id="rId16"/>
    <p:sldId id="280" r:id="rId17"/>
    <p:sldId id="292" r:id="rId18"/>
    <p:sldId id="261" r:id="rId19"/>
    <p:sldId id="279" r:id="rId20"/>
    <p:sldId id="290" r:id="rId21"/>
    <p:sldId id="293" r:id="rId22"/>
    <p:sldId id="263" r:id="rId23"/>
    <p:sldId id="281" r:id="rId24"/>
    <p:sldId id="264" r:id="rId25"/>
    <p:sldId id="262" r:id="rId26"/>
    <p:sldId id="283" r:id="rId27"/>
    <p:sldId id="282" r:id="rId28"/>
    <p:sldId id="286" r:id="rId29"/>
    <p:sldId id="266"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53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DD4CE20-C7CB-4EF6-8B7C-E722E53C2C81}" type="datetimeFigureOut">
              <a:rPr lang="en-US" smtClean="0"/>
              <a:t>6/15/2022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ECDBE0-4C59-4D85-9E65-C378BC480CAB}" type="slidenum">
              <a:rPr lang="en-US" smtClean="0"/>
              <a:t>‹#›</a:t>
            </a:fld>
            <a:endParaRPr lang="en-US" dirty="0"/>
          </a:p>
        </p:txBody>
      </p:sp>
    </p:spTree>
    <p:extLst>
      <p:ext uri="{BB962C8B-B14F-4D97-AF65-F5344CB8AC3E}">
        <p14:creationId xmlns:p14="http://schemas.microsoft.com/office/powerpoint/2010/main" val="2182323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D4CE20-C7CB-4EF6-8B7C-E722E53C2C81}" type="datetimeFigureOut">
              <a:rPr lang="en-US" smtClean="0"/>
              <a:t>6/15/2022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ECDBE0-4C59-4D85-9E65-C378BC480CAB}" type="slidenum">
              <a:rPr lang="en-US" smtClean="0"/>
              <a:t>‹#›</a:t>
            </a:fld>
            <a:endParaRPr lang="en-US" dirty="0"/>
          </a:p>
        </p:txBody>
      </p:sp>
    </p:spTree>
    <p:extLst>
      <p:ext uri="{BB962C8B-B14F-4D97-AF65-F5344CB8AC3E}">
        <p14:creationId xmlns:p14="http://schemas.microsoft.com/office/powerpoint/2010/main" val="1293874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D4CE20-C7CB-4EF6-8B7C-E722E53C2C81}" type="datetimeFigureOut">
              <a:rPr lang="en-US" smtClean="0"/>
              <a:t>6/15/2022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ECDBE0-4C59-4D85-9E65-C378BC480CAB}" type="slidenum">
              <a:rPr lang="en-US" smtClean="0"/>
              <a:t>‹#›</a:t>
            </a:fld>
            <a:endParaRPr lang="en-US" dirty="0"/>
          </a:p>
        </p:txBody>
      </p:sp>
    </p:spTree>
    <p:extLst>
      <p:ext uri="{BB962C8B-B14F-4D97-AF65-F5344CB8AC3E}">
        <p14:creationId xmlns:p14="http://schemas.microsoft.com/office/powerpoint/2010/main" val="989386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D4CE20-C7CB-4EF6-8B7C-E722E53C2C81}" type="datetimeFigureOut">
              <a:rPr lang="en-US" smtClean="0"/>
              <a:t>6/15/2022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ECDBE0-4C59-4D85-9E65-C378BC480CAB}" type="slidenum">
              <a:rPr lang="en-US" smtClean="0"/>
              <a:t>‹#›</a:t>
            </a:fld>
            <a:endParaRPr lang="en-US" dirty="0"/>
          </a:p>
        </p:txBody>
      </p:sp>
    </p:spTree>
    <p:extLst>
      <p:ext uri="{BB962C8B-B14F-4D97-AF65-F5344CB8AC3E}">
        <p14:creationId xmlns:p14="http://schemas.microsoft.com/office/powerpoint/2010/main" val="131036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D4CE20-C7CB-4EF6-8B7C-E722E53C2C81}" type="datetimeFigureOut">
              <a:rPr lang="en-US" smtClean="0"/>
              <a:t>6/15/2022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ECDBE0-4C59-4D85-9E65-C378BC480CAB}" type="slidenum">
              <a:rPr lang="en-US" smtClean="0"/>
              <a:t>‹#›</a:t>
            </a:fld>
            <a:endParaRPr lang="en-US" dirty="0"/>
          </a:p>
        </p:txBody>
      </p:sp>
    </p:spTree>
    <p:extLst>
      <p:ext uri="{BB962C8B-B14F-4D97-AF65-F5344CB8AC3E}">
        <p14:creationId xmlns:p14="http://schemas.microsoft.com/office/powerpoint/2010/main" val="1768285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DD4CE20-C7CB-4EF6-8B7C-E722E53C2C81}" type="datetimeFigureOut">
              <a:rPr lang="en-US" smtClean="0"/>
              <a:t>6/15/2022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ECDBE0-4C59-4D85-9E65-C378BC480CAB}" type="slidenum">
              <a:rPr lang="en-US" smtClean="0"/>
              <a:t>‹#›</a:t>
            </a:fld>
            <a:endParaRPr lang="en-US" dirty="0"/>
          </a:p>
        </p:txBody>
      </p:sp>
    </p:spTree>
    <p:extLst>
      <p:ext uri="{BB962C8B-B14F-4D97-AF65-F5344CB8AC3E}">
        <p14:creationId xmlns:p14="http://schemas.microsoft.com/office/powerpoint/2010/main" val="1008099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DD4CE20-C7CB-4EF6-8B7C-E722E53C2C81}" type="datetimeFigureOut">
              <a:rPr lang="en-US" smtClean="0"/>
              <a:t>6/15/2022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7ECDBE0-4C59-4D85-9E65-C378BC480CAB}" type="slidenum">
              <a:rPr lang="en-US" smtClean="0"/>
              <a:t>‹#›</a:t>
            </a:fld>
            <a:endParaRPr lang="en-US" dirty="0"/>
          </a:p>
        </p:txBody>
      </p:sp>
    </p:spTree>
    <p:extLst>
      <p:ext uri="{BB962C8B-B14F-4D97-AF65-F5344CB8AC3E}">
        <p14:creationId xmlns:p14="http://schemas.microsoft.com/office/powerpoint/2010/main" val="3729622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DD4CE20-C7CB-4EF6-8B7C-E722E53C2C81}" type="datetimeFigureOut">
              <a:rPr lang="en-US" smtClean="0"/>
              <a:t>6/15/2022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7ECDBE0-4C59-4D85-9E65-C378BC480CAB}" type="slidenum">
              <a:rPr lang="en-US" smtClean="0"/>
              <a:t>‹#›</a:t>
            </a:fld>
            <a:endParaRPr lang="en-US" dirty="0"/>
          </a:p>
        </p:txBody>
      </p:sp>
    </p:spTree>
    <p:extLst>
      <p:ext uri="{BB962C8B-B14F-4D97-AF65-F5344CB8AC3E}">
        <p14:creationId xmlns:p14="http://schemas.microsoft.com/office/powerpoint/2010/main" val="1310440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4CE20-C7CB-4EF6-8B7C-E722E53C2C81}" type="datetimeFigureOut">
              <a:rPr lang="en-US" smtClean="0"/>
              <a:t>6/15/2022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7ECDBE0-4C59-4D85-9E65-C378BC480CAB}" type="slidenum">
              <a:rPr lang="en-US" smtClean="0"/>
              <a:t>‹#›</a:t>
            </a:fld>
            <a:endParaRPr lang="en-US" dirty="0"/>
          </a:p>
        </p:txBody>
      </p:sp>
    </p:spTree>
    <p:extLst>
      <p:ext uri="{BB962C8B-B14F-4D97-AF65-F5344CB8AC3E}">
        <p14:creationId xmlns:p14="http://schemas.microsoft.com/office/powerpoint/2010/main" val="636268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D4CE20-C7CB-4EF6-8B7C-E722E53C2C81}" type="datetimeFigureOut">
              <a:rPr lang="en-US" smtClean="0"/>
              <a:t>6/15/2022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ECDBE0-4C59-4D85-9E65-C378BC480CAB}" type="slidenum">
              <a:rPr lang="en-US" smtClean="0"/>
              <a:t>‹#›</a:t>
            </a:fld>
            <a:endParaRPr lang="en-US" dirty="0"/>
          </a:p>
        </p:txBody>
      </p:sp>
    </p:spTree>
    <p:extLst>
      <p:ext uri="{BB962C8B-B14F-4D97-AF65-F5344CB8AC3E}">
        <p14:creationId xmlns:p14="http://schemas.microsoft.com/office/powerpoint/2010/main" val="2329643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D4CE20-C7CB-4EF6-8B7C-E722E53C2C81}" type="datetimeFigureOut">
              <a:rPr lang="en-US" smtClean="0"/>
              <a:t>6/15/2022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ECDBE0-4C59-4D85-9E65-C378BC480CAB}" type="slidenum">
              <a:rPr lang="en-US" smtClean="0"/>
              <a:t>‹#›</a:t>
            </a:fld>
            <a:endParaRPr lang="en-US" dirty="0"/>
          </a:p>
        </p:txBody>
      </p:sp>
    </p:spTree>
    <p:extLst>
      <p:ext uri="{BB962C8B-B14F-4D97-AF65-F5344CB8AC3E}">
        <p14:creationId xmlns:p14="http://schemas.microsoft.com/office/powerpoint/2010/main" val="2190146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4CE20-C7CB-4EF6-8B7C-E722E53C2C81}" type="datetimeFigureOut">
              <a:rPr lang="en-US" smtClean="0"/>
              <a:t>6/15/2022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CDBE0-4C59-4D85-9E65-C378BC480CAB}" type="slidenum">
              <a:rPr lang="en-US" smtClean="0"/>
              <a:t>‹#›</a:t>
            </a:fld>
            <a:endParaRPr lang="en-US" dirty="0"/>
          </a:p>
        </p:txBody>
      </p:sp>
    </p:spTree>
    <p:extLst>
      <p:ext uri="{BB962C8B-B14F-4D97-AF65-F5344CB8AC3E}">
        <p14:creationId xmlns:p14="http://schemas.microsoft.com/office/powerpoint/2010/main" val="3510175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FY23 Contract Training</a:t>
            </a:r>
          </a:p>
        </p:txBody>
      </p:sp>
      <p:sp>
        <p:nvSpPr>
          <p:cNvPr id="3" name="Subtitle 2"/>
          <p:cNvSpPr>
            <a:spLocks noGrp="1"/>
          </p:cNvSpPr>
          <p:nvPr>
            <p:ph type="subTitle" idx="1"/>
          </p:nvPr>
        </p:nvSpPr>
        <p:spPr/>
        <p:txBody>
          <a:bodyPr/>
          <a:lstStyle/>
          <a:p>
            <a:r>
              <a:rPr lang="en-US" dirty="0"/>
              <a:t>June 10, 2022</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13433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273174"/>
            <a:ext cx="7772400" cy="1470025"/>
          </a:xfrm>
        </p:spPr>
        <p:txBody>
          <a:bodyPr/>
          <a:lstStyle/>
          <a:p>
            <a:r>
              <a:rPr lang="en-US" dirty="0"/>
              <a:t>Admission Guidelines SUD</a:t>
            </a:r>
          </a:p>
        </p:txBody>
      </p:sp>
      <p:sp>
        <p:nvSpPr>
          <p:cNvPr id="3" name="Subtitle 2"/>
          <p:cNvSpPr>
            <a:spLocks noGrp="1"/>
          </p:cNvSpPr>
          <p:nvPr>
            <p:ph type="subTitle" idx="1"/>
          </p:nvPr>
        </p:nvSpPr>
        <p:spPr>
          <a:xfrm>
            <a:off x="1371600" y="2400300"/>
            <a:ext cx="6400800" cy="4076700"/>
          </a:xfrm>
        </p:spPr>
        <p:txBody>
          <a:bodyPr>
            <a:normAutofit fontScale="55000" lnSpcReduction="20000"/>
          </a:bodyPr>
          <a:lstStyle/>
          <a:p>
            <a:pPr marL="457200" indent="-457200" algn="l">
              <a:buFont typeface="Arial" panose="020B0604020202020204" pitchFamily="34" charset="0"/>
              <a:buChar char="•"/>
            </a:pPr>
            <a:r>
              <a:rPr lang="en-US" dirty="0"/>
              <a:t>Pregnant and parenting injecting drug users</a:t>
            </a:r>
          </a:p>
          <a:p>
            <a:pPr marL="457200" indent="-457200" algn="l">
              <a:buFont typeface="Arial" panose="020B0604020202020204" pitchFamily="34" charset="0"/>
              <a:buChar char="•"/>
            </a:pPr>
            <a:r>
              <a:rPr lang="en-US" dirty="0"/>
              <a:t>Pregnant and parenting drug users</a:t>
            </a:r>
          </a:p>
          <a:p>
            <a:pPr marL="457200" indent="-457200" algn="l">
              <a:buFont typeface="Arial" panose="020B0604020202020204" pitchFamily="34" charset="0"/>
              <a:buChar char="•"/>
            </a:pPr>
            <a:r>
              <a:rPr lang="en-US" dirty="0"/>
              <a:t>Injecting drug users</a:t>
            </a:r>
          </a:p>
          <a:p>
            <a:pPr marL="457200" indent="-457200" algn="l">
              <a:buFont typeface="Arial" panose="020B0604020202020204" pitchFamily="34" charset="0"/>
              <a:buChar char="•"/>
            </a:pPr>
            <a:r>
              <a:rPr lang="en-US" dirty="0"/>
              <a:t>HIV positive drug users</a:t>
            </a:r>
          </a:p>
          <a:p>
            <a:pPr marL="457200" indent="-457200" algn="l">
              <a:buFont typeface="Arial" panose="020B0604020202020204" pitchFamily="34" charset="0"/>
              <a:buChar char="•"/>
            </a:pPr>
            <a:r>
              <a:rPr lang="en-US" dirty="0"/>
              <a:t>Drug Courts and Intensive Supervision Probation (ISP)</a:t>
            </a:r>
          </a:p>
          <a:p>
            <a:pPr marL="457200" indent="-457200" algn="l">
              <a:buFont typeface="Arial" panose="020B0604020202020204" pitchFamily="34" charset="0"/>
              <a:buChar char="•"/>
            </a:pPr>
            <a:r>
              <a:rPr lang="en-US" dirty="0"/>
              <a:t>Special revenue contract clients</a:t>
            </a:r>
          </a:p>
          <a:p>
            <a:pPr marL="457200" indent="-457200" algn="l">
              <a:buFont typeface="Arial" panose="020B0604020202020204" pitchFamily="34" charset="0"/>
              <a:buChar char="•"/>
            </a:pPr>
            <a:r>
              <a:rPr lang="en-US" dirty="0"/>
              <a:t>Referrals from VOA Detox/Day Treatment</a:t>
            </a:r>
          </a:p>
          <a:p>
            <a:pPr marL="457200" indent="-457200" algn="l">
              <a:buFont typeface="Arial" panose="020B0604020202020204" pitchFamily="34" charset="0"/>
              <a:buChar char="•"/>
            </a:pPr>
            <a:r>
              <a:rPr lang="en-US" dirty="0"/>
              <a:t>All other SUD referrals</a:t>
            </a:r>
          </a:p>
          <a:p>
            <a:pPr algn="l"/>
            <a:endParaRPr lang="en-US" dirty="0"/>
          </a:p>
          <a:p>
            <a:pPr marL="457200" indent="-457200" algn="l">
              <a:buFont typeface="Arial" panose="020B0604020202020204" pitchFamily="34" charset="0"/>
              <a:buChar char="•"/>
            </a:pPr>
            <a:r>
              <a:rPr lang="en-US" dirty="0"/>
              <a:t>Pregnant women</a:t>
            </a:r>
          </a:p>
          <a:p>
            <a:pPr marL="457200" indent="-457200" algn="l">
              <a:buFont typeface="Arial" panose="020B0604020202020204" pitchFamily="34" charset="0"/>
              <a:buChar char="•"/>
            </a:pPr>
            <a:r>
              <a:rPr lang="en-US" dirty="0"/>
              <a:t>IV drug users</a:t>
            </a:r>
          </a:p>
          <a:p>
            <a:pPr marL="457200" indent="-457200" algn="l">
              <a:buFont typeface="Arial" panose="020B0604020202020204" pitchFamily="34" charset="0"/>
              <a:buChar char="•"/>
            </a:pPr>
            <a:r>
              <a:rPr lang="en-US" dirty="0"/>
              <a:t>Women specific services</a:t>
            </a:r>
          </a:p>
          <a:p>
            <a:pPr marL="457200" indent="-457200" algn="l">
              <a:buFont typeface="Arial" panose="020B0604020202020204" pitchFamily="34" charset="0"/>
              <a:buChar char="•"/>
            </a:pPr>
            <a:r>
              <a:rPr lang="en-US" dirty="0"/>
              <a:t>Medication-Assisted Treatment (MAT)</a:t>
            </a:r>
          </a:p>
          <a:p>
            <a:pPr marL="457200" indent="-457200" algn="l">
              <a:buFont typeface="Arial" panose="020B0604020202020204" pitchFamily="34" charset="0"/>
              <a:buChar char="•"/>
            </a:pPr>
            <a:r>
              <a:rPr lang="en-US" dirty="0"/>
              <a:t>Screening for risk of use of opioids and/or opiates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1487660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73174"/>
            <a:ext cx="7772400" cy="1470025"/>
          </a:xfrm>
        </p:spPr>
        <p:txBody>
          <a:bodyPr/>
          <a:lstStyle/>
          <a:p>
            <a:r>
              <a:rPr lang="en-US" dirty="0"/>
              <a:t>Preauthorization Requirement</a:t>
            </a:r>
          </a:p>
        </p:txBody>
      </p:sp>
      <p:sp>
        <p:nvSpPr>
          <p:cNvPr id="3" name="Subtitle 2"/>
          <p:cNvSpPr>
            <a:spLocks noGrp="1"/>
          </p:cNvSpPr>
          <p:nvPr>
            <p:ph type="subTitle" idx="1"/>
          </p:nvPr>
        </p:nvSpPr>
        <p:spPr>
          <a:xfrm>
            <a:off x="1066800" y="2606672"/>
            <a:ext cx="7239000" cy="2978153"/>
          </a:xfrm>
        </p:spPr>
        <p:txBody>
          <a:bodyPr>
            <a:normAutofit fontScale="77500" lnSpcReduction="20000"/>
          </a:bodyPr>
          <a:lstStyle/>
          <a:p>
            <a:pPr marL="457200" indent="-457200" algn="l">
              <a:buFont typeface="Arial" panose="020B0604020202020204" pitchFamily="34" charset="0"/>
              <a:buChar char="•"/>
            </a:pPr>
            <a:r>
              <a:rPr lang="en-US" dirty="0"/>
              <a:t>ASAM level 2.1 and higher</a:t>
            </a:r>
          </a:p>
          <a:p>
            <a:pPr marL="457200" indent="-457200" algn="l">
              <a:buFont typeface="Arial" panose="020B0604020202020204" pitchFamily="34" charset="0"/>
              <a:buChar char="•"/>
            </a:pPr>
            <a:r>
              <a:rPr lang="en-US" dirty="0"/>
              <a:t>MH 5+ hours per week</a:t>
            </a:r>
          </a:p>
          <a:p>
            <a:pPr marL="457200" indent="-457200" algn="l">
              <a:buFont typeface="Arial" panose="020B0604020202020204" pitchFamily="34" charset="0"/>
              <a:buChar char="•"/>
            </a:pPr>
            <a:r>
              <a:rPr lang="en-US" dirty="0"/>
              <a:t>Fund code clients</a:t>
            </a:r>
          </a:p>
          <a:p>
            <a:pPr marL="457200" indent="-457200" algn="l">
              <a:buFont typeface="Arial" panose="020B0604020202020204" pitchFamily="34" charset="0"/>
              <a:buChar char="•"/>
            </a:pPr>
            <a:r>
              <a:rPr lang="en-US" dirty="0"/>
              <a:t>Notification of admission ONLY – Spreadsheet to be sent out</a:t>
            </a:r>
          </a:p>
          <a:p>
            <a:pPr marL="457200" indent="-457200" algn="l">
              <a:buFont typeface="Arial" panose="020B0604020202020204" pitchFamily="34" charset="0"/>
              <a:buChar char="•"/>
            </a:pPr>
            <a:r>
              <a:rPr lang="en-US" dirty="0"/>
              <a:t>All current documentation to demonstrate medical necessity and commence treatment must still be present in the file</a:t>
            </a:r>
          </a:p>
          <a:p>
            <a:pPr marL="457200" indent="-457200" algn="l">
              <a:buFont typeface="Arial" panose="020B0604020202020204" pitchFamily="34" charset="0"/>
              <a:buChar char="•"/>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613998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1295369"/>
            <a:ext cx="8610600" cy="1470025"/>
          </a:xfrm>
        </p:spPr>
        <p:txBody>
          <a:bodyPr/>
          <a:lstStyle/>
          <a:p>
            <a:r>
              <a:rPr lang="en-US" sz="4400" dirty="0"/>
              <a:t>Ongoing Authorization Requirement</a:t>
            </a:r>
            <a:endParaRPr lang="en-US" dirty="0"/>
          </a:p>
        </p:txBody>
      </p:sp>
      <p:sp>
        <p:nvSpPr>
          <p:cNvPr id="3" name="Subtitle 2"/>
          <p:cNvSpPr>
            <a:spLocks noGrp="1"/>
          </p:cNvSpPr>
          <p:nvPr>
            <p:ph type="subTitle" idx="1"/>
          </p:nvPr>
        </p:nvSpPr>
        <p:spPr>
          <a:xfrm>
            <a:off x="1066800" y="2606672"/>
            <a:ext cx="7239000" cy="3870328"/>
          </a:xfrm>
        </p:spPr>
        <p:txBody>
          <a:bodyPr>
            <a:normAutofit fontScale="62500" lnSpcReduction="20000"/>
          </a:bodyPr>
          <a:lstStyle/>
          <a:p>
            <a:pPr marL="457200" indent="-457200" algn="l">
              <a:buFont typeface="Arial" panose="020B0604020202020204" pitchFamily="34" charset="0"/>
              <a:buChar char="•"/>
            </a:pPr>
            <a:r>
              <a:rPr lang="en-US" sz="2500" dirty="0"/>
              <a:t>The first ongoing authorization due at 30 days from admitting date and needs to be submitted at least two calendar days prior to the transition, along with the standard documentation to determine medical necessity and LOC placement.  If medical necessity is met, will be authorized for 60 days.  It is expected when clients are ready to transition to another LOC, this will be done when the client meets criteria and NOT wait until the next ongoing authorization is due.</a:t>
            </a:r>
          </a:p>
          <a:p>
            <a:pPr marL="457200" indent="-457200" algn="l">
              <a:buFont typeface="Arial" panose="020B0604020202020204" pitchFamily="34" charset="0"/>
              <a:buChar char="•"/>
            </a:pPr>
            <a:r>
              <a:rPr lang="en-US" sz="2500" dirty="0"/>
              <a:t>If request is late, and it meets medical necessity, ongoing authorization will start the date the request was received.</a:t>
            </a:r>
          </a:p>
          <a:p>
            <a:pPr marL="457200" indent="-457200" algn="l">
              <a:buFont typeface="Arial" panose="020B0604020202020204" pitchFamily="34" charset="0"/>
              <a:buChar char="•"/>
            </a:pPr>
            <a:r>
              <a:rPr lang="en-US" sz="2500" dirty="0"/>
              <a:t>Two attempts to submit the correct authorization.  If not provided by the second attempt, a determination will be made based on the information presented.</a:t>
            </a:r>
          </a:p>
          <a:p>
            <a:pPr marL="457200" indent="-457200" algn="l">
              <a:buFont typeface="Arial" panose="020B0604020202020204" pitchFamily="34" charset="0"/>
              <a:buChar char="•"/>
            </a:pPr>
            <a:r>
              <a:rPr lang="en-US" sz="2500" dirty="0"/>
              <a:t>If medical necessity is not met, provider will be given up to 14 calendar days to transition client to the LOC indicated by QA staff.</a:t>
            </a:r>
          </a:p>
          <a:p>
            <a:pPr marL="457200" indent="-457200" algn="l">
              <a:buFont typeface="Arial" panose="020B0604020202020204" pitchFamily="34" charset="0"/>
              <a:buChar char="•"/>
            </a:pPr>
            <a:r>
              <a:rPr lang="en-US" sz="2500" dirty="0"/>
              <a:t>Must notify appropriate QA staff when transitioning a client to a different LOC at least two calendar days prior to the transition and submit the standard documentation to determine medical necessity and LOC placement.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1789487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73174"/>
            <a:ext cx="7772400" cy="1470025"/>
          </a:xfrm>
        </p:spPr>
        <p:txBody>
          <a:bodyPr/>
          <a:lstStyle/>
          <a:p>
            <a:r>
              <a:rPr lang="en-US" dirty="0"/>
              <a:t>Records of Persons Served</a:t>
            </a:r>
          </a:p>
        </p:txBody>
      </p:sp>
      <p:sp>
        <p:nvSpPr>
          <p:cNvPr id="3" name="Subtitle 2"/>
          <p:cNvSpPr>
            <a:spLocks noGrp="1"/>
          </p:cNvSpPr>
          <p:nvPr>
            <p:ph type="subTitle" idx="1"/>
          </p:nvPr>
        </p:nvSpPr>
        <p:spPr>
          <a:xfrm>
            <a:off x="1371600" y="2590800"/>
            <a:ext cx="6553200" cy="3886200"/>
          </a:xfrm>
        </p:spPr>
        <p:txBody>
          <a:bodyPr>
            <a:normAutofit fontScale="47500" lnSpcReduction="20000"/>
          </a:bodyPr>
          <a:lstStyle/>
          <a:p>
            <a:pPr marL="457200" indent="-457200" algn="l">
              <a:buFont typeface="Arial" panose="020B0604020202020204" pitchFamily="34" charset="0"/>
              <a:buChar char="•"/>
            </a:pPr>
            <a:r>
              <a:rPr lang="en-US" dirty="0"/>
              <a:t>Intent</a:t>
            </a:r>
          </a:p>
          <a:p>
            <a:pPr marL="457200" indent="-457200" algn="l">
              <a:buFont typeface="Arial" panose="020B0604020202020204" pitchFamily="34" charset="0"/>
              <a:buChar char="•"/>
            </a:pPr>
            <a:r>
              <a:rPr lang="en-US" dirty="0"/>
              <a:t>Standards</a:t>
            </a:r>
          </a:p>
          <a:p>
            <a:pPr marL="457200" indent="-457200" algn="l">
              <a:buFont typeface="Arial" panose="020B0604020202020204" pitchFamily="34" charset="0"/>
              <a:buChar char="•"/>
            </a:pPr>
            <a:r>
              <a:rPr lang="en-US" dirty="0"/>
              <a:t>Assessment</a:t>
            </a:r>
          </a:p>
          <a:p>
            <a:pPr marL="457200" indent="-457200" algn="l">
              <a:buFont typeface="Arial" panose="020B0604020202020204" pitchFamily="34" charset="0"/>
              <a:buChar char="•"/>
            </a:pPr>
            <a:r>
              <a:rPr lang="en-US" dirty="0"/>
              <a:t>Narrative Bridge (SUD Clients Only)</a:t>
            </a:r>
          </a:p>
          <a:p>
            <a:pPr marL="457200" indent="-457200" algn="l">
              <a:buFont typeface="Arial" panose="020B0604020202020204" pitchFamily="34" charset="0"/>
              <a:buChar char="•"/>
            </a:pPr>
            <a:r>
              <a:rPr lang="en-US" dirty="0"/>
              <a:t>ASAM Treatment Plan (SUD Clients Only)</a:t>
            </a:r>
          </a:p>
          <a:p>
            <a:pPr marL="457200" indent="-457200" algn="l">
              <a:buFont typeface="Arial" panose="020B0604020202020204" pitchFamily="34" charset="0"/>
              <a:buChar char="•"/>
            </a:pPr>
            <a:r>
              <a:rPr lang="en-US" dirty="0"/>
              <a:t>MH Treatment Plan</a:t>
            </a:r>
          </a:p>
          <a:p>
            <a:pPr marL="457200" indent="-457200" algn="l">
              <a:buFont typeface="Arial" panose="020B0604020202020204" pitchFamily="34" charset="0"/>
              <a:buChar char="•"/>
            </a:pPr>
            <a:r>
              <a:rPr lang="en-US" dirty="0"/>
              <a:t>Treatment Documentation</a:t>
            </a:r>
          </a:p>
          <a:p>
            <a:pPr marL="457200" indent="-457200" algn="l">
              <a:buFont typeface="Arial" panose="020B0604020202020204" pitchFamily="34" charset="0"/>
              <a:buChar char="•"/>
            </a:pPr>
            <a:r>
              <a:rPr lang="en-US" dirty="0"/>
              <a:t>Treatment Plan Reviews</a:t>
            </a:r>
          </a:p>
          <a:p>
            <a:pPr marL="457200" indent="-457200" algn="l">
              <a:buFont typeface="Arial" panose="020B0604020202020204" pitchFamily="34" charset="0"/>
              <a:buChar char="•"/>
            </a:pPr>
            <a:r>
              <a:rPr lang="en-US" dirty="0"/>
              <a:t>For SUD clients</a:t>
            </a:r>
          </a:p>
          <a:p>
            <a:pPr marL="457200" indent="-457200" algn="l">
              <a:buFont typeface="Arial" panose="020B0604020202020204" pitchFamily="34" charset="0"/>
              <a:buChar char="•"/>
            </a:pPr>
            <a:r>
              <a:rPr lang="en-US" dirty="0"/>
              <a:t>Documentation of Crisis Services</a:t>
            </a:r>
          </a:p>
          <a:p>
            <a:pPr marL="457200" indent="-457200" algn="l">
              <a:buFont typeface="Arial" panose="020B0604020202020204" pitchFamily="34" charset="0"/>
              <a:buChar char="•"/>
            </a:pPr>
            <a:r>
              <a:rPr lang="en-US" dirty="0"/>
              <a:t>Discharge Summary</a:t>
            </a:r>
          </a:p>
          <a:p>
            <a:pPr marL="457200" indent="-457200" algn="l">
              <a:buFont typeface="Arial" panose="020B0604020202020204" pitchFamily="34" charset="0"/>
              <a:buChar char="•"/>
            </a:pPr>
            <a:r>
              <a:rPr lang="en-US" dirty="0"/>
              <a:t>Concurrent Utilization Review</a:t>
            </a:r>
          </a:p>
          <a:p>
            <a:pPr marL="457200" indent="-457200" algn="l">
              <a:buFont typeface="Arial" panose="020B0604020202020204" pitchFamily="34" charset="0"/>
              <a:buChar char="•"/>
            </a:pPr>
            <a:r>
              <a:rPr lang="en-US" dirty="0"/>
              <a:t>Reporting Requirement</a:t>
            </a:r>
          </a:p>
          <a:p>
            <a:pPr marL="457200" indent="-457200" algn="l">
              <a:buFont typeface="Arial" panose="020B0604020202020204" pitchFamily="34" charset="0"/>
              <a:buChar char="•"/>
            </a:pPr>
            <a:r>
              <a:rPr lang="en-US" dirty="0"/>
              <a:t>Client Eligibility (Authorization Policy) Protocol</a:t>
            </a:r>
          </a:p>
          <a:p>
            <a:pPr marL="457200" indent="-457200" algn="l">
              <a:buFont typeface="Arial" panose="020B0604020202020204" pitchFamily="34" charset="0"/>
              <a:buChar char="•"/>
            </a:pPr>
            <a:r>
              <a:rPr lang="en-US" dirty="0"/>
              <a:t>Special Revenue Reporting Requirement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2382272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1470025"/>
          </a:xfrm>
        </p:spPr>
        <p:txBody>
          <a:bodyPr/>
          <a:lstStyle/>
          <a:p>
            <a:r>
              <a:rPr lang="en-US" dirty="0"/>
              <a:t>Client Outcomes</a:t>
            </a:r>
          </a:p>
        </p:txBody>
      </p:sp>
      <p:sp>
        <p:nvSpPr>
          <p:cNvPr id="3" name="Subtitle 2"/>
          <p:cNvSpPr>
            <a:spLocks noGrp="1"/>
          </p:cNvSpPr>
          <p:nvPr>
            <p:ph type="subTitle" idx="1"/>
          </p:nvPr>
        </p:nvSpPr>
        <p:spPr>
          <a:xfrm>
            <a:off x="1371600" y="3886200"/>
            <a:ext cx="6553200" cy="1752600"/>
          </a:xfrm>
        </p:spPr>
        <p:txBody>
          <a:bodyPr>
            <a:normAutofit/>
          </a:bodyPr>
          <a:lstStyle/>
          <a:p>
            <a:pPr marL="457200" indent="-457200" algn="l">
              <a:buFont typeface="Arial" panose="020B0604020202020204" pitchFamily="34" charset="0"/>
              <a:buChar char="•"/>
            </a:pPr>
            <a:r>
              <a:rPr lang="en-US" dirty="0"/>
              <a:t>MHSIP</a:t>
            </a:r>
          </a:p>
          <a:p>
            <a:pPr marL="457200" indent="-457200" algn="l">
              <a:buFont typeface="Arial" panose="020B0604020202020204" pitchFamily="34" charset="0"/>
              <a:buChar char="•"/>
            </a:pPr>
            <a:r>
              <a:rPr lang="en-US" dirty="0"/>
              <a:t>OQ and YOQ</a:t>
            </a:r>
          </a:p>
          <a:p>
            <a:pPr marL="457200" indent="-457200" algn="l">
              <a:buFont typeface="Arial" panose="020B0604020202020204" pitchFamily="34" charset="0"/>
              <a:buChar char="•"/>
            </a:pPr>
            <a:r>
              <a:rPr lang="en-US" dirty="0"/>
              <a:t>SURE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2595034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Grievance Procedure</a:t>
            </a:r>
          </a:p>
        </p:txBody>
      </p:sp>
      <p:sp>
        <p:nvSpPr>
          <p:cNvPr id="3" name="Subtitle 2"/>
          <p:cNvSpPr>
            <a:spLocks noGrp="1"/>
          </p:cNvSpPr>
          <p:nvPr>
            <p:ph type="subTitle" idx="1"/>
          </p:nvPr>
        </p:nvSpPr>
        <p:spPr/>
        <p:txBody>
          <a:bodyPr>
            <a:normAutofit/>
          </a:bodyPr>
          <a:lstStyle/>
          <a:p>
            <a:pPr marL="457200" indent="-457200" algn="l">
              <a:buFont typeface="Arial" panose="020B0604020202020204" pitchFamily="34" charset="0"/>
              <a:buChar char="•"/>
            </a:pPr>
            <a:r>
              <a:rPr lang="en-US" dirty="0"/>
              <a:t>Grievance tracking system</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3040399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SUD TEDS AND/OR MH Documentation Requirements</a:t>
            </a:r>
          </a:p>
        </p:txBody>
      </p:sp>
      <p:sp>
        <p:nvSpPr>
          <p:cNvPr id="3" name="Subtitle 2"/>
          <p:cNvSpPr>
            <a:spLocks noGrp="1"/>
          </p:cNvSpPr>
          <p:nvPr>
            <p:ph type="subTitle" idx="1"/>
          </p:nvPr>
        </p:nvSpPr>
        <p:spPr>
          <a:xfrm>
            <a:off x="1371600" y="3886200"/>
            <a:ext cx="6553200" cy="1752600"/>
          </a:xfrm>
        </p:spPr>
        <p:txBody>
          <a:bodyPr>
            <a:normAutofit fontScale="92500" lnSpcReduction="10000"/>
          </a:bodyPr>
          <a:lstStyle/>
          <a:p>
            <a:pPr marL="457200" indent="-457200" algn="l">
              <a:buFont typeface="Arial" panose="020B0604020202020204" pitchFamily="34" charset="0"/>
              <a:buChar char="•"/>
            </a:pPr>
            <a:r>
              <a:rPr lang="en-US" dirty="0"/>
              <a:t>TEDS and/or MHE for non-UWITS agencies sent on a monthly basis, no later than the 15</a:t>
            </a:r>
            <a:r>
              <a:rPr lang="en-US" baseline="30000" dirty="0"/>
              <a:t>th</a:t>
            </a:r>
            <a:r>
              <a:rPr lang="en-US" dirty="0"/>
              <a:t> of the following month</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4081290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1470025"/>
          </a:xfrm>
        </p:spPr>
        <p:txBody>
          <a:bodyPr/>
          <a:lstStyle/>
          <a:p>
            <a:r>
              <a:rPr lang="en-US" dirty="0"/>
              <a:t>UWITS</a:t>
            </a:r>
          </a:p>
        </p:txBody>
      </p:sp>
      <p:sp>
        <p:nvSpPr>
          <p:cNvPr id="3" name="Subtitle 2"/>
          <p:cNvSpPr>
            <a:spLocks noGrp="1"/>
          </p:cNvSpPr>
          <p:nvPr>
            <p:ph type="subTitle" idx="1"/>
          </p:nvPr>
        </p:nvSpPr>
        <p:spPr>
          <a:xfrm>
            <a:off x="1371600" y="3886200"/>
            <a:ext cx="6553200" cy="1752600"/>
          </a:xfrm>
        </p:spPr>
        <p:txBody>
          <a:bodyPr>
            <a:normAutofit fontScale="92500" lnSpcReduction="20000"/>
          </a:bodyPr>
          <a:lstStyle/>
          <a:p>
            <a:pPr marL="457200" indent="-457200" algn="l">
              <a:buFont typeface="Arial" panose="020B0604020202020204" pitchFamily="34" charset="0"/>
              <a:buChar char="•"/>
            </a:pPr>
            <a:r>
              <a:rPr lang="en-US" dirty="0"/>
              <a:t>Required for all County clients</a:t>
            </a:r>
          </a:p>
          <a:p>
            <a:pPr marL="457200" indent="-457200" algn="l">
              <a:buFont typeface="Arial" panose="020B0604020202020204" pitchFamily="34" charset="0"/>
              <a:buChar char="•"/>
            </a:pPr>
            <a:r>
              <a:rPr lang="en-US" dirty="0"/>
              <a:t>If wish to use own system, may be allowed to do so after a successful test of an interface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128884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Reimbursement</a:t>
            </a:r>
          </a:p>
        </p:txBody>
      </p:sp>
      <p:sp>
        <p:nvSpPr>
          <p:cNvPr id="3" name="Subtitle 2"/>
          <p:cNvSpPr>
            <a:spLocks noGrp="1"/>
          </p:cNvSpPr>
          <p:nvPr>
            <p:ph type="subTitle" idx="1"/>
          </p:nvPr>
        </p:nvSpPr>
        <p:spPr>
          <a:xfrm>
            <a:off x="1371600" y="3886200"/>
            <a:ext cx="6553200" cy="1752600"/>
          </a:xfrm>
        </p:spPr>
        <p:txBody>
          <a:bodyPr>
            <a:normAutofit fontScale="62500" lnSpcReduction="20000"/>
          </a:bodyPr>
          <a:lstStyle/>
          <a:p>
            <a:pPr marL="457200" indent="-457200" algn="l">
              <a:buFont typeface="Arial" panose="020B0604020202020204" pitchFamily="34" charset="0"/>
              <a:buChar char="•"/>
            </a:pPr>
            <a:r>
              <a:rPr lang="en-US" dirty="0"/>
              <a:t>Billing deadlines</a:t>
            </a:r>
          </a:p>
          <a:p>
            <a:pPr marL="457200" indent="-457200" algn="l">
              <a:buFont typeface="Arial" panose="020B0604020202020204" pitchFamily="34" charset="0"/>
              <a:buChar char="•"/>
            </a:pPr>
            <a:r>
              <a:rPr lang="en-US" dirty="0"/>
              <a:t>15</a:t>
            </a:r>
            <a:r>
              <a:rPr lang="en-US" baseline="30000" dirty="0"/>
              <a:t>th</a:t>
            </a:r>
            <a:r>
              <a:rPr lang="en-US" dirty="0"/>
              <a:t> of the month at 9:00 am unless falls on weekend then previous Friday at 9:00 am</a:t>
            </a:r>
          </a:p>
          <a:p>
            <a:pPr marL="457200" indent="-457200" algn="l">
              <a:buFont typeface="Arial" panose="020B0604020202020204" pitchFamily="34" charset="0"/>
              <a:buChar char="•"/>
            </a:pPr>
            <a:r>
              <a:rPr lang="en-US" dirty="0"/>
              <a:t>January 10</a:t>
            </a:r>
            <a:r>
              <a:rPr lang="en-US" baseline="30000" dirty="0"/>
              <a:t>th</a:t>
            </a:r>
            <a:r>
              <a:rPr lang="en-US" dirty="0"/>
              <a:t> and July 10</a:t>
            </a:r>
            <a:r>
              <a:rPr lang="en-US" baseline="30000" dirty="0"/>
              <a:t>th</a:t>
            </a:r>
            <a:r>
              <a:rPr lang="en-US" dirty="0"/>
              <a:t> at 9:00 am if falls on weekend then previous Friday at 9:00 am</a:t>
            </a:r>
          </a:p>
          <a:p>
            <a:pPr marL="457200" indent="-457200" algn="l">
              <a:buFont typeface="Arial" panose="020B0604020202020204" pitchFamily="34" charset="0"/>
              <a:buChar char="•"/>
            </a:pPr>
            <a:r>
              <a:rPr lang="en-US" dirty="0"/>
              <a:t>Pharmacologic Management Services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1971707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Medicaid/Insurance</a:t>
            </a:r>
          </a:p>
        </p:txBody>
      </p:sp>
      <p:sp>
        <p:nvSpPr>
          <p:cNvPr id="3" name="Subtitle 2"/>
          <p:cNvSpPr>
            <a:spLocks noGrp="1"/>
          </p:cNvSpPr>
          <p:nvPr>
            <p:ph type="subTitle" idx="1"/>
          </p:nvPr>
        </p:nvSpPr>
        <p:spPr>
          <a:xfrm>
            <a:off x="1371600" y="3886200"/>
            <a:ext cx="6553200" cy="1752600"/>
          </a:xfrm>
        </p:spPr>
        <p:txBody>
          <a:bodyPr>
            <a:normAutofit fontScale="70000" lnSpcReduction="20000"/>
          </a:bodyPr>
          <a:lstStyle/>
          <a:p>
            <a:pPr marL="457200" indent="-457200" algn="l">
              <a:buFont typeface="Arial" panose="020B0604020202020204" pitchFamily="34" charset="0"/>
              <a:buChar char="•"/>
            </a:pPr>
            <a:r>
              <a:rPr lang="en-US" dirty="0"/>
              <a:t>Medicaid payment as payment in full</a:t>
            </a:r>
          </a:p>
          <a:p>
            <a:pPr marL="457200" indent="-457200" algn="l">
              <a:buFont typeface="Arial" panose="020B0604020202020204" pitchFamily="34" charset="0"/>
              <a:buChar char="•"/>
            </a:pPr>
            <a:r>
              <a:rPr lang="en-US" dirty="0"/>
              <a:t>Medicaid eligibility checks monthly for all County funded clients</a:t>
            </a:r>
          </a:p>
          <a:p>
            <a:pPr marL="457200" indent="-457200" algn="l">
              <a:buFont typeface="Arial" panose="020B0604020202020204" pitchFamily="34" charset="0"/>
              <a:buChar char="•"/>
            </a:pPr>
            <a:r>
              <a:rPr lang="en-US" dirty="0"/>
              <a:t>Spend downs/Hardships need to be documented</a:t>
            </a:r>
          </a:p>
          <a:p>
            <a:pPr marL="457200" indent="-457200" algn="l">
              <a:buFont typeface="Arial" panose="020B0604020202020204" pitchFamily="34" charset="0"/>
              <a:buChar char="•"/>
            </a:pPr>
            <a:r>
              <a:rPr lang="en-US" dirty="0"/>
              <a:t>Explanation of Benefits and denial letters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4263445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Term of agreement</a:t>
            </a:r>
          </a:p>
        </p:txBody>
      </p:sp>
      <p:sp>
        <p:nvSpPr>
          <p:cNvPr id="3" name="Subtitle 2"/>
          <p:cNvSpPr>
            <a:spLocks noGrp="1"/>
          </p:cNvSpPr>
          <p:nvPr>
            <p:ph type="subTitle" idx="1"/>
          </p:nvPr>
        </p:nvSpPr>
        <p:spPr/>
        <p:txBody>
          <a:bodyPr>
            <a:normAutofit fontScale="92500" lnSpcReduction="20000"/>
          </a:bodyPr>
          <a:lstStyle/>
          <a:p>
            <a:pPr marL="457200" indent="-457200" algn="l">
              <a:buFont typeface="Arial" panose="020B0604020202020204" pitchFamily="34" charset="0"/>
              <a:buChar char="•"/>
            </a:pPr>
            <a:r>
              <a:rPr lang="en-US" dirty="0"/>
              <a:t>Initial term (7/1/22 – 6/30/23)</a:t>
            </a:r>
          </a:p>
          <a:p>
            <a:pPr marL="457200" indent="-457200" algn="l">
              <a:buFont typeface="Arial" panose="020B0604020202020204" pitchFamily="34" charset="0"/>
              <a:buChar char="•"/>
            </a:pPr>
            <a:r>
              <a:rPr lang="en-US" dirty="0"/>
              <a:t>Extension periods (additional 5, 1-year terms)</a:t>
            </a:r>
          </a:p>
          <a:p>
            <a:pPr marL="457200" indent="-457200" algn="l">
              <a:buFont typeface="Arial" panose="020B0604020202020204" pitchFamily="34" charset="0"/>
              <a:buChar char="•"/>
            </a:pPr>
            <a:r>
              <a:rPr lang="en-US" dirty="0"/>
              <a:t>Payment processing through 9/30/23</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2465051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Fees</a:t>
            </a:r>
          </a:p>
        </p:txBody>
      </p:sp>
      <p:sp>
        <p:nvSpPr>
          <p:cNvPr id="3" name="Subtitle 2"/>
          <p:cNvSpPr>
            <a:spLocks noGrp="1"/>
          </p:cNvSpPr>
          <p:nvPr>
            <p:ph type="subTitle" idx="1"/>
          </p:nvPr>
        </p:nvSpPr>
        <p:spPr>
          <a:xfrm>
            <a:off x="1371600" y="3886200"/>
            <a:ext cx="6553200" cy="1752600"/>
          </a:xfrm>
        </p:spPr>
        <p:txBody>
          <a:bodyPr>
            <a:normAutofit fontScale="77500" lnSpcReduction="20000"/>
          </a:bodyPr>
          <a:lstStyle/>
          <a:p>
            <a:pPr marL="457200" indent="-457200" algn="l">
              <a:buFont typeface="Arial" panose="020B0604020202020204" pitchFamily="34" charset="0"/>
              <a:buChar char="•"/>
            </a:pPr>
            <a:r>
              <a:rPr lang="en-US" dirty="0"/>
              <a:t>Fee collection policy approved by the County prior to execution of contract</a:t>
            </a:r>
          </a:p>
          <a:p>
            <a:pPr marL="457200" indent="-457200" algn="l">
              <a:buFont typeface="Arial" panose="020B0604020202020204" pitchFamily="34" charset="0"/>
              <a:buChar char="•"/>
            </a:pPr>
            <a:r>
              <a:rPr lang="en-US" dirty="0"/>
              <a:t>Fee schedule</a:t>
            </a:r>
          </a:p>
          <a:p>
            <a:pPr marL="457200" indent="-457200" algn="l">
              <a:buFont typeface="Arial" panose="020B0604020202020204" pitchFamily="34" charset="0"/>
              <a:buChar char="•"/>
            </a:pPr>
            <a:r>
              <a:rPr lang="en-US" dirty="0"/>
              <a:t>Fee agreements/co-pays/quarterly reviews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16811712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009"/>
            <a:ext cx="7772400" cy="1470025"/>
          </a:xfrm>
        </p:spPr>
        <p:txBody>
          <a:bodyPr/>
          <a:lstStyle/>
          <a:p>
            <a:r>
              <a:rPr lang="en-US" dirty="0"/>
              <a:t>Audits</a:t>
            </a:r>
          </a:p>
        </p:txBody>
      </p:sp>
      <p:sp>
        <p:nvSpPr>
          <p:cNvPr id="3" name="Subtitle 2"/>
          <p:cNvSpPr>
            <a:spLocks noGrp="1"/>
          </p:cNvSpPr>
          <p:nvPr>
            <p:ph type="subTitle" idx="1"/>
          </p:nvPr>
        </p:nvSpPr>
        <p:spPr>
          <a:xfrm>
            <a:off x="685800" y="2514600"/>
            <a:ext cx="7620000" cy="3962400"/>
          </a:xfrm>
        </p:spPr>
        <p:txBody>
          <a:bodyPr>
            <a:normAutofit fontScale="85000" lnSpcReduction="20000"/>
          </a:bodyPr>
          <a:lstStyle/>
          <a:p>
            <a:pPr marL="457200" indent="-457200" algn="l">
              <a:buFont typeface="Arial" panose="020B0604020202020204" pitchFamily="34" charset="0"/>
              <a:buChar char="•"/>
            </a:pPr>
            <a:r>
              <a:rPr lang="en-US" dirty="0"/>
              <a:t>Providers are expected to follow all Federal and State reporting requirements</a:t>
            </a:r>
          </a:p>
          <a:p>
            <a:pPr marL="914400" lvl="1" indent="-457200" algn="l">
              <a:buFont typeface="Arial" panose="020B0604020202020204" pitchFamily="34" charset="0"/>
              <a:buChar char="•"/>
            </a:pPr>
            <a:r>
              <a:rPr lang="en-US" dirty="0"/>
              <a:t>Which includes – </a:t>
            </a:r>
          </a:p>
          <a:p>
            <a:pPr marL="1371600" lvl="2" indent="-457200" algn="l">
              <a:buFont typeface="Arial" panose="020B0604020202020204" pitchFamily="34" charset="0"/>
              <a:buChar char="•"/>
            </a:pPr>
            <a:r>
              <a:rPr lang="en-US" dirty="0"/>
              <a:t>Single Audit – OMB Uniform Guidance, 2 CFR Part 200</a:t>
            </a:r>
          </a:p>
          <a:p>
            <a:pPr marL="1371600" lvl="2" indent="-457200" algn="l">
              <a:buFont typeface="Arial" panose="020B0604020202020204" pitchFamily="34" charset="0"/>
              <a:buChar char="•"/>
            </a:pPr>
            <a:r>
              <a:rPr lang="en-US" dirty="0"/>
              <a:t>State Audit and Reporting guidelines – Utah Code § 51-2a-201, § 51-2a-201.5, &amp; § 63J-1-S220</a:t>
            </a:r>
          </a:p>
          <a:p>
            <a:pPr marL="914400" lvl="1" indent="-457200" algn="l">
              <a:buFont typeface="Arial" panose="020B0604020202020204" pitchFamily="34" charset="0"/>
              <a:buChar char="•"/>
            </a:pPr>
            <a:r>
              <a:rPr lang="en-US" dirty="0"/>
              <a:t>Subrecipient vs Contractor Programs – OMB Uniform Guidance, 2 CFR Part 200.330</a:t>
            </a:r>
          </a:p>
          <a:p>
            <a:pPr marL="457200" indent="-457200" algn="l">
              <a:buFont typeface="Arial" panose="020B0604020202020204" pitchFamily="34" charset="0"/>
              <a:buChar char="•"/>
            </a:pPr>
            <a:r>
              <a:rPr lang="en-US" dirty="0"/>
              <a:t>All Federal and State required financial reports are to be submitted to the County within 180 days of the end of the contractor’s fiscal year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1519514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Records Retention/Access to Records</a:t>
            </a:r>
          </a:p>
        </p:txBody>
      </p:sp>
      <p:sp>
        <p:nvSpPr>
          <p:cNvPr id="3" name="Subtitle 2"/>
          <p:cNvSpPr>
            <a:spLocks noGrp="1"/>
          </p:cNvSpPr>
          <p:nvPr>
            <p:ph type="subTitle" idx="1"/>
          </p:nvPr>
        </p:nvSpPr>
        <p:spPr>
          <a:xfrm>
            <a:off x="1371600" y="3886200"/>
            <a:ext cx="6553200" cy="1752600"/>
          </a:xfrm>
        </p:spPr>
        <p:txBody>
          <a:bodyPr/>
          <a:lstStyle/>
          <a:p>
            <a:pPr marL="457200" indent="-457200" algn="l">
              <a:buFont typeface="Arial" panose="020B0604020202020204" pitchFamily="34" charset="0"/>
              <a:buChar char="•"/>
            </a:pPr>
            <a:r>
              <a:rPr lang="en-US" dirty="0"/>
              <a:t>Retention schedule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2572368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Monitoring/Site Visits/Special Reports and Studies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3542398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0425"/>
            <a:ext cx="8077200" cy="1470025"/>
          </a:xfrm>
        </p:spPr>
        <p:txBody>
          <a:bodyPr/>
          <a:lstStyle/>
          <a:p>
            <a:r>
              <a:rPr lang="en-US" dirty="0"/>
              <a:t>Insurance/Workers’ Compensation</a:t>
            </a:r>
          </a:p>
        </p:txBody>
      </p:sp>
      <p:sp>
        <p:nvSpPr>
          <p:cNvPr id="3" name="Subtitle 2"/>
          <p:cNvSpPr>
            <a:spLocks noGrp="1"/>
          </p:cNvSpPr>
          <p:nvPr>
            <p:ph type="subTitle" idx="1"/>
          </p:nvPr>
        </p:nvSpPr>
        <p:spPr>
          <a:xfrm>
            <a:off x="1371600" y="3886200"/>
            <a:ext cx="6553200" cy="1752600"/>
          </a:xfrm>
        </p:spPr>
        <p:txBody>
          <a:bodyPr>
            <a:normAutofit fontScale="85000" lnSpcReduction="20000"/>
          </a:bodyPr>
          <a:lstStyle/>
          <a:p>
            <a:pPr marL="457200" indent="-457200" algn="l">
              <a:buFont typeface="Arial" panose="020B0604020202020204" pitchFamily="34" charset="0"/>
              <a:buChar char="•"/>
            </a:pPr>
            <a:r>
              <a:rPr lang="en-US" dirty="0"/>
              <a:t>Workers’ Compensation </a:t>
            </a:r>
          </a:p>
          <a:p>
            <a:pPr marL="457200" indent="-457200" algn="l">
              <a:buFont typeface="Arial" panose="020B0604020202020204" pitchFamily="34" charset="0"/>
              <a:buChar char="•"/>
            </a:pPr>
            <a:r>
              <a:rPr lang="en-US" dirty="0"/>
              <a:t>General Liability Insurance</a:t>
            </a:r>
          </a:p>
          <a:p>
            <a:pPr marL="457200" indent="-457200" algn="l">
              <a:buFont typeface="Arial" panose="020B0604020202020204" pitchFamily="34" charset="0"/>
              <a:buChar char="•"/>
            </a:pPr>
            <a:r>
              <a:rPr lang="en-US" dirty="0"/>
              <a:t>Professional Liability Insurance</a:t>
            </a:r>
          </a:p>
          <a:p>
            <a:pPr marL="457200" indent="-457200" algn="l">
              <a:buFont typeface="Arial" panose="020B0604020202020204" pitchFamily="34" charset="0"/>
              <a:buChar char="•"/>
            </a:pPr>
            <a:r>
              <a:rPr lang="en-US" dirty="0"/>
              <a:t>Commercial Automobile Insurance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4211006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52600"/>
            <a:ext cx="8229600" cy="1143000"/>
          </a:xfrm>
        </p:spPr>
        <p:txBody>
          <a:bodyPr/>
          <a:lstStyle/>
          <a:p>
            <a:r>
              <a:rPr lang="en-US" dirty="0"/>
              <a:t>Modifications</a:t>
            </a:r>
          </a:p>
        </p:txBody>
      </p:sp>
      <p:sp>
        <p:nvSpPr>
          <p:cNvPr id="3" name="Content Placeholder 2"/>
          <p:cNvSpPr>
            <a:spLocks noGrp="1"/>
          </p:cNvSpPr>
          <p:nvPr>
            <p:ph idx="1"/>
          </p:nvPr>
        </p:nvSpPr>
        <p:spPr>
          <a:xfrm>
            <a:off x="1828800" y="2971800"/>
            <a:ext cx="5257800" cy="2286000"/>
          </a:xfrm>
        </p:spPr>
        <p:txBody>
          <a:bodyPr/>
          <a:lstStyle/>
          <a:p>
            <a:pPr marL="457200" lvl="0" indent="-457200" algn="ctr">
              <a:lnSpc>
                <a:spcPct val="80000"/>
              </a:lnSpc>
            </a:pPr>
            <a:endParaRPr lang="en-US" dirty="0">
              <a:solidFill>
                <a:schemeClr val="tx1">
                  <a:tint val="75000"/>
                </a:schemeClr>
              </a:solidFill>
            </a:endParaRPr>
          </a:p>
          <a:p>
            <a:pPr marL="457200" lvl="8" indent="-457200">
              <a:lnSpc>
                <a:spcPct val="80000"/>
              </a:lnSpc>
            </a:pPr>
            <a:r>
              <a:rPr lang="en-US" sz="3200" dirty="0">
                <a:solidFill>
                  <a:schemeClr val="tx1">
                    <a:tint val="75000"/>
                  </a:schemeClr>
                </a:solidFill>
              </a:rPr>
              <a:t>Request in writing</a:t>
            </a:r>
          </a:p>
          <a:p>
            <a:pPr marL="457200" lvl="0" indent="-457200">
              <a:lnSpc>
                <a:spcPct val="80000"/>
              </a:lnSpc>
            </a:pPr>
            <a:r>
              <a:rPr lang="en-US" dirty="0">
                <a:solidFill>
                  <a:schemeClr val="tx1">
                    <a:tint val="75000"/>
                  </a:schemeClr>
                </a:solidFill>
              </a:rPr>
              <a:t>Needs approval by County</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10940703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52600"/>
            <a:ext cx="8229600" cy="1143000"/>
          </a:xfrm>
        </p:spPr>
        <p:txBody>
          <a:bodyPr/>
          <a:lstStyle/>
          <a:p>
            <a:r>
              <a:rPr lang="en-US" dirty="0"/>
              <a:t>Licensing and Standard Compliance</a:t>
            </a:r>
          </a:p>
        </p:txBody>
      </p:sp>
      <p:sp>
        <p:nvSpPr>
          <p:cNvPr id="3" name="Content Placeholder 2"/>
          <p:cNvSpPr>
            <a:spLocks noGrp="1"/>
          </p:cNvSpPr>
          <p:nvPr>
            <p:ph idx="1"/>
          </p:nvPr>
        </p:nvSpPr>
        <p:spPr>
          <a:xfrm>
            <a:off x="1371600" y="2971800"/>
            <a:ext cx="5715000" cy="2286000"/>
          </a:xfrm>
        </p:spPr>
        <p:txBody>
          <a:bodyPr/>
          <a:lstStyle/>
          <a:p>
            <a:pPr marL="457200" lvl="0" indent="-457200" algn="ctr">
              <a:lnSpc>
                <a:spcPct val="80000"/>
              </a:lnSpc>
            </a:pPr>
            <a:endParaRPr lang="en-US" dirty="0">
              <a:solidFill>
                <a:schemeClr val="tx1">
                  <a:tint val="75000"/>
                </a:schemeClr>
              </a:solidFill>
            </a:endParaRPr>
          </a:p>
          <a:p>
            <a:pPr marL="457200" lvl="8" indent="-457200">
              <a:lnSpc>
                <a:spcPct val="80000"/>
              </a:lnSpc>
            </a:pPr>
            <a:r>
              <a:rPr lang="en-US" sz="3200" dirty="0">
                <a:solidFill>
                  <a:schemeClr val="tx1">
                    <a:tint val="75000"/>
                  </a:schemeClr>
                </a:solidFill>
              </a:rPr>
              <a:t>Copies of applicable licenses</a:t>
            </a:r>
          </a:p>
          <a:p>
            <a:pPr marL="457200" lvl="8" indent="-457200">
              <a:lnSpc>
                <a:spcPct val="80000"/>
              </a:lnSpc>
            </a:pPr>
            <a:r>
              <a:rPr lang="en-US" sz="3200" dirty="0">
                <a:solidFill>
                  <a:schemeClr val="tx1">
                    <a:tint val="75000"/>
                  </a:schemeClr>
                </a:solidFill>
              </a:rPr>
              <a:t>DOPL Standards</a:t>
            </a:r>
          </a:p>
          <a:p>
            <a:pPr marL="457200" lvl="8" indent="-457200">
              <a:lnSpc>
                <a:spcPct val="80000"/>
              </a:lnSpc>
            </a:pPr>
            <a:r>
              <a:rPr lang="en-US" sz="3200" dirty="0">
                <a:solidFill>
                  <a:schemeClr val="tx1">
                    <a:tint val="75000"/>
                  </a:schemeClr>
                </a:solidFill>
              </a:rPr>
              <a:t>Copy of supervision policy</a:t>
            </a:r>
            <a:endParaRPr lang="en-US" dirty="0">
              <a:solidFill>
                <a:schemeClr val="tx1">
                  <a:tint val="75000"/>
                </a:schemeClr>
              </a:solidFill>
            </a:endParaRP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2420632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52600"/>
            <a:ext cx="8229600" cy="1143000"/>
          </a:xfrm>
        </p:spPr>
        <p:txBody>
          <a:bodyPr/>
          <a:lstStyle/>
          <a:p>
            <a:r>
              <a:rPr lang="en-US" dirty="0"/>
              <a:t>Code of Conduct</a:t>
            </a:r>
          </a:p>
        </p:txBody>
      </p:sp>
      <p:sp>
        <p:nvSpPr>
          <p:cNvPr id="3" name="Content Placeholder 2"/>
          <p:cNvSpPr>
            <a:spLocks noGrp="1"/>
          </p:cNvSpPr>
          <p:nvPr>
            <p:ph idx="1"/>
          </p:nvPr>
        </p:nvSpPr>
        <p:spPr>
          <a:xfrm>
            <a:off x="1676400" y="2971800"/>
            <a:ext cx="5562600" cy="2286000"/>
          </a:xfrm>
        </p:spPr>
        <p:txBody>
          <a:bodyPr>
            <a:normAutofit/>
          </a:bodyPr>
          <a:lstStyle/>
          <a:p>
            <a:pPr marL="457200" lvl="0" indent="-457200" algn="ctr">
              <a:lnSpc>
                <a:spcPct val="80000"/>
              </a:lnSpc>
            </a:pPr>
            <a:endParaRPr lang="en-US" dirty="0">
              <a:solidFill>
                <a:schemeClr val="tx1">
                  <a:tint val="75000"/>
                </a:schemeClr>
              </a:solidFill>
            </a:endParaRPr>
          </a:p>
          <a:p>
            <a:pPr marL="457200" lvl="8" indent="-457200">
              <a:lnSpc>
                <a:spcPct val="80000"/>
              </a:lnSpc>
            </a:pPr>
            <a:r>
              <a:rPr lang="en-US" sz="3200" dirty="0">
                <a:solidFill>
                  <a:schemeClr val="tx1">
                    <a:tint val="75000"/>
                  </a:schemeClr>
                </a:solidFill>
              </a:rPr>
              <a:t>Current DHS Code of Conduct</a:t>
            </a:r>
          </a:p>
          <a:p>
            <a:pPr marL="457200" lvl="8" indent="-457200">
              <a:lnSpc>
                <a:spcPct val="80000"/>
              </a:lnSpc>
            </a:pPr>
            <a:r>
              <a:rPr lang="en-US" sz="3200" dirty="0">
                <a:solidFill>
                  <a:schemeClr val="tx1">
                    <a:tint val="75000"/>
                  </a:schemeClr>
                </a:solidFill>
              </a:rPr>
              <a:t>Copy to employees</a:t>
            </a:r>
          </a:p>
          <a:p>
            <a:pPr marL="457200" lvl="8" indent="-457200">
              <a:lnSpc>
                <a:spcPct val="80000"/>
              </a:lnSpc>
            </a:pPr>
            <a:r>
              <a:rPr lang="en-US" sz="3200" dirty="0">
                <a:solidFill>
                  <a:schemeClr val="tx1">
                    <a:tint val="75000"/>
                  </a:schemeClr>
                </a:solidFill>
              </a:rPr>
              <a:t>Employee signature</a:t>
            </a:r>
            <a:endParaRPr lang="en-US" dirty="0">
              <a:solidFill>
                <a:schemeClr val="tx1">
                  <a:tint val="75000"/>
                </a:schemeClr>
              </a:solidFill>
            </a:endParaRP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17804157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52600"/>
            <a:ext cx="8229600" cy="1143000"/>
          </a:xfrm>
        </p:spPr>
        <p:txBody>
          <a:bodyPr/>
          <a:lstStyle/>
          <a:p>
            <a:r>
              <a:rPr lang="en-US" dirty="0"/>
              <a:t>Conflict of Interest Forms</a:t>
            </a:r>
          </a:p>
        </p:txBody>
      </p:sp>
      <p:sp>
        <p:nvSpPr>
          <p:cNvPr id="3" name="Content Placeholder 2"/>
          <p:cNvSpPr>
            <a:spLocks noGrp="1"/>
          </p:cNvSpPr>
          <p:nvPr>
            <p:ph idx="1"/>
          </p:nvPr>
        </p:nvSpPr>
        <p:spPr>
          <a:xfrm>
            <a:off x="1676400" y="2971800"/>
            <a:ext cx="5562600" cy="2286000"/>
          </a:xfrm>
        </p:spPr>
        <p:txBody>
          <a:bodyPr>
            <a:normAutofit fontScale="92500" lnSpcReduction="10000"/>
          </a:bodyPr>
          <a:lstStyle/>
          <a:p>
            <a:pPr marL="457200" lvl="0" indent="-457200" algn="ctr">
              <a:lnSpc>
                <a:spcPct val="80000"/>
              </a:lnSpc>
            </a:pPr>
            <a:endParaRPr lang="en-US" dirty="0">
              <a:solidFill>
                <a:schemeClr val="tx1">
                  <a:tint val="75000"/>
                </a:schemeClr>
              </a:solidFill>
            </a:endParaRPr>
          </a:p>
          <a:p>
            <a:pPr marL="457200" lvl="8" indent="-457200">
              <a:lnSpc>
                <a:spcPct val="80000"/>
              </a:lnSpc>
            </a:pPr>
            <a:r>
              <a:rPr lang="en-US" sz="3200" dirty="0">
                <a:solidFill>
                  <a:schemeClr val="tx1">
                    <a:tint val="75000"/>
                  </a:schemeClr>
                </a:solidFill>
              </a:rPr>
              <a:t>Need to submit to County at least annually</a:t>
            </a:r>
          </a:p>
          <a:p>
            <a:pPr marL="457200" lvl="8" indent="-457200">
              <a:lnSpc>
                <a:spcPct val="80000"/>
              </a:lnSpc>
            </a:pPr>
            <a:r>
              <a:rPr lang="en-US" sz="3200" dirty="0">
                <a:solidFill>
                  <a:schemeClr val="tx1">
                    <a:tint val="75000"/>
                  </a:schemeClr>
                </a:solidFill>
              </a:rPr>
              <a:t>Need to submit throughout the year for new hires or if a new conflict arises</a:t>
            </a:r>
            <a:endParaRPr lang="en-US" dirty="0">
              <a:solidFill>
                <a:schemeClr val="tx1">
                  <a:tint val="75000"/>
                </a:schemeClr>
              </a:solidFill>
            </a:endParaRP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33261612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Emergency Management and Business Continuity Plan</a:t>
            </a:r>
          </a:p>
        </p:txBody>
      </p:sp>
      <p:sp>
        <p:nvSpPr>
          <p:cNvPr id="3" name="Subtitle 2"/>
          <p:cNvSpPr>
            <a:spLocks noGrp="1"/>
          </p:cNvSpPr>
          <p:nvPr>
            <p:ph type="subTitle" idx="1"/>
          </p:nvPr>
        </p:nvSpPr>
        <p:spPr/>
        <p:txBody>
          <a:bodyPr>
            <a:normAutofit fontScale="92500" lnSpcReduction="20000"/>
          </a:bodyPr>
          <a:lstStyle/>
          <a:p>
            <a:pPr marL="457200" indent="-457200" algn="l">
              <a:buFont typeface="Arial" panose="020B0604020202020204" pitchFamily="34" charset="0"/>
              <a:buChar char="•"/>
            </a:pPr>
            <a:r>
              <a:rPr lang="en-US" dirty="0"/>
              <a:t>Evaluate plan annually</a:t>
            </a:r>
          </a:p>
          <a:p>
            <a:pPr marL="457200" indent="-457200" algn="l">
              <a:buFont typeface="Arial" panose="020B0604020202020204" pitchFamily="34" charset="0"/>
              <a:buChar char="•"/>
            </a:pPr>
            <a:r>
              <a:rPr lang="en-US" dirty="0"/>
              <a:t>Report changes within 15 days and provide a copy</a:t>
            </a:r>
          </a:p>
          <a:p>
            <a:pPr marL="457200" indent="-457200" algn="l">
              <a:buFont typeface="Arial" panose="020B0604020202020204" pitchFamily="34" charset="0"/>
              <a:buChar char="•"/>
            </a:pPr>
            <a:r>
              <a:rPr lang="en-US" dirty="0"/>
              <a:t>Train staff annually</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3183034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Contract Utilization</a:t>
            </a:r>
          </a:p>
        </p:txBody>
      </p:sp>
      <p:sp>
        <p:nvSpPr>
          <p:cNvPr id="3" name="Subtitle 2"/>
          <p:cNvSpPr>
            <a:spLocks noGrp="1"/>
          </p:cNvSpPr>
          <p:nvPr>
            <p:ph type="subTitle" idx="1"/>
          </p:nvPr>
        </p:nvSpPr>
        <p:spPr/>
        <p:txBody>
          <a:bodyPr>
            <a:normAutofit fontScale="92500" lnSpcReduction="20000"/>
          </a:bodyPr>
          <a:lstStyle/>
          <a:p>
            <a:pPr marL="457200" indent="-457200" algn="l">
              <a:buFont typeface="Arial" panose="020B0604020202020204" pitchFamily="34" charset="0"/>
              <a:buChar char="•"/>
            </a:pPr>
            <a:r>
              <a:rPr lang="en-US" dirty="0"/>
              <a:t>Services provided over entire contract period</a:t>
            </a:r>
          </a:p>
          <a:p>
            <a:pPr marL="457200" indent="-457200" algn="l">
              <a:buFont typeface="Arial" panose="020B0604020202020204" pitchFamily="34" charset="0"/>
              <a:buChar char="•"/>
            </a:pPr>
            <a:r>
              <a:rPr lang="en-US" dirty="0"/>
              <a:t>Approximately 8% per month</a:t>
            </a:r>
          </a:p>
          <a:p>
            <a:pPr marL="457200" indent="-457200" algn="l">
              <a:buFont typeface="Arial" panose="020B0604020202020204" pitchFamily="34" charset="0"/>
              <a:buChar char="•"/>
            </a:pPr>
            <a:r>
              <a:rPr lang="en-US" dirty="0"/>
              <a:t>Suspensions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34828995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Drug Free Workplace</a:t>
            </a:r>
          </a:p>
        </p:txBody>
      </p:sp>
      <p:sp>
        <p:nvSpPr>
          <p:cNvPr id="3" name="Subtitle 2"/>
          <p:cNvSpPr>
            <a:spLocks noGrp="1"/>
          </p:cNvSpPr>
          <p:nvPr>
            <p:ph type="subTitle" idx="1"/>
          </p:nvPr>
        </p:nvSpPr>
        <p:spPr/>
        <p:txBody>
          <a:bodyPr>
            <a:normAutofit/>
          </a:bodyPr>
          <a:lstStyle/>
          <a:p>
            <a:pPr marL="457200" indent="-457200" algn="l">
              <a:buFont typeface="Arial" panose="020B0604020202020204" pitchFamily="34" charset="0"/>
              <a:buChar char="•"/>
            </a:pPr>
            <a:r>
              <a:rPr lang="en-US" dirty="0"/>
              <a:t>Drug Free Workplace policy</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1941372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Point of Contact</a:t>
            </a:r>
          </a:p>
        </p:txBody>
      </p:sp>
      <p:sp>
        <p:nvSpPr>
          <p:cNvPr id="3" name="Subtitle 2"/>
          <p:cNvSpPr>
            <a:spLocks noGrp="1"/>
          </p:cNvSpPr>
          <p:nvPr>
            <p:ph type="subTitle" idx="1"/>
          </p:nvPr>
        </p:nvSpPr>
        <p:spPr/>
        <p:txBody>
          <a:bodyPr>
            <a:normAutofit fontScale="85000" lnSpcReduction="10000"/>
          </a:bodyPr>
          <a:lstStyle/>
          <a:p>
            <a:pPr marL="457200" indent="-457200" algn="l">
              <a:buFont typeface="Arial" panose="020B0604020202020204" pitchFamily="34" charset="0"/>
              <a:buChar char="•"/>
            </a:pPr>
            <a:r>
              <a:rPr lang="en-US" dirty="0"/>
              <a:t>Agency address and/or name changes</a:t>
            </a:r>
          </a:p>
          <a:p>
            <a:pPr marL="457200" indent="-457200" algn="l">
              <a:buFont typeface="Arial" panose="020B0604020202020204" pitchFamily="34" charset="0"/>
              <a:buChar char="•"/>
            </a:pPr>
            <a:r>
              <a:rPr lang="en-US" dirty="0"/>
              <a:t>Organization chart/changes</a:t>
            </a:r>
          </a:p>
          <a:p>
            <a:pPr marL="457200" indent="-457200" algn="l">
              <a:buFont typeface="Arial" panose="020B0604020202020204" pitchFamily="34" charset="0"/>
              <a:buChar char="•"/>
            </a:pPr>
            <a:r>
              <a:rPr lang="en-US" dirty="0"/>
              <a:t>List of Key Positions (name, phone #, email)</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2573690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Participation</a:t>
            </a:r>
          </a:p>
        </p:txBody>
      </p:sp>
      <p:sp>
        <p:nvSpPr>
          <p:cNvPr id="3" name="Subtitle 2"/>
          <p:cNvSpPr>
            <a:spLocks noGrp="1"/>
          </p:cNvSpPr>
          <p:nvPr>
            <p:ph type="subTitle" idx="1"/>
          </p:nvPr>
        </p:nvSpPr>
        <p:spPr>
          <a:xfrm>
            <a:off x="1371600" y="3886200"/>
            <a:ext cx="6400800" cy="2057400"/>
          </a:xfrm>
        </p:spPr>
        <p:txBody>
          <a:bodyPr>
            <a:normAutofit fontScale="85000" lnSpcReduction="20000"/>
          </a:bodyPr>
          <a:lstStyle/>
          <a:p>
            <a:pPr marL="457200" indent="-457200" algn="l">
              <a:buFont typeface="Arial" panose="020B0604020202020204" pitchFamily="34" charset="0"/>
              <a:buChar char="•"/>
            </a:pPr>
            <a:r>
              <a:rPr lang="en-US" dirty="0"/>
              <a:t>Required attendance at meetings and trainings</a:t>
            </a:r>
          </a:p>
          <a:p>
            <a:pPr marL="457200" indent="-457200" algn="l">
              <a:buFont typeface="Arial" panose="020B0604020202020204" pitchFamily="34" charset="0"/>
              <a:buChar char="•"/>
            </a:pPr>
            <a:r>
              <a:rPr lang="en-US" dirty="0"/>
              <a:t>Treatment Availability Website</a:t>
            </a:r>
          </a:p>
          <a:p>
            <a:pPr marL="457200" indent="-457200" algn="l">
              <a:buFont typeface="Arial" panose="020B0604020202020204" pitchFamily="34" charset="0"/>
              <a:buChar char="•"/>
            </a:pPr>
            <a:r>
              <a:rPr lang="en-US" dirty="0"/>
              <a:t>Accepting of clients</a:t>
            </a:r>
          </a:p>
          <a:p>
            <a:pPr marL="457200" indent="-457200" algn="l">
              <a:buFont typeface="Arial" panose="020B0604020202020204" pitchFamily="34" charset="0"/>
              <a:buChar char="•"/>
            </a:pPr>
            <a:r>
              <a:rPr lang="en-US" dirty="0"/>
              <a:t>Admission tracking system</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3045500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Acknowledgement of Funding Source(s)</a:t>
            </a:r>
          </a:p>
        </p:txBody>
      </p:sp>
      <p:sp>
        <p:nvSpPr>
          <p:cNvPr id="3" name="Subtitle 2"/>
          <p:cNvSpPr>
            <a:spLocks noGrp="1"/>
          </p:cNvSpPr>
          <p:nvPr>
            <p:ph type="subTitle" idx="1"/>
          </p:nvPr>
        </p:nvSpPr>
        <p:spPr>
          <a:xfrm>
            <a:off x="1371600" y="3886200"/>
            <a:ext cx="6400800" cy="838200"/>
          </a:xfrm>
        </p:spPr>
        <p:txBody>
          <a:bodyPr>
            <a:normAutofit fontScale="85000" lnSpcReduction="10000"/>
          </a:bodyPr>
          <a:lstStyle/>
          <a:p>
            <a:pPr marL="457200" indent="-457200" algn="l">
              <a:buFont typeface="Arial" panose="020B0604020202020204" pitchFamily="34" charset="0"/>
              <a:buChar char="•"/>
            </a:pPr>
            <a:r>
              <a:rPr lang="en-US" dirty="0"/>
              <a:t>Give credit to the County on brochures, letterhead, flyers, website, etc.</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2080843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a:t>Health and Wellness</a:t>
            </a:r>
          </a:p>
        </p:txBody>
      </p:sp>
      <p:sp>
        <p:nvSpPr>
          <p:cNvPr id="3" name="Subtitle 2"/>
          <p:cNvSpPr>
            <a:spLocks noGrp="1"/>
          </p:cNvSpPr>
          <p:nvPr>
            <p:ph type="subTitle" idx="1"/>
          </p:nvPr>
        </p:nvSpPr>
        <p:spPr>
          <a:xfrm>
            <a:off x="1371600" y="2676938"/>
            <a:ext cx="6400800" cy="3571461"/>
          </a:xfrm>
        </p:spPr>
        <p:txBody>
          <a:bodyPr>
            <a:normAutofit fontScale="77500" lnSpcReduction="20000"/>
          </a:bodyPr>
          <a:lstStyle/>
          <a:p>
            <a:pPr marL="457200" indent="-457200" algn="l">
              <a:buFont typeface="Arial" panose="020B0604020202020204" pitchFamily="34" charset="0"/>
              <a:buChar char="•"/>
            </a:pPr>
            <a:r>
              <a:rPr lang="en-US" dirty="0"/>
              <a:t>Tuberculosis Services</a:t>
            </a:r>
          </a:p>
          <a:p>
            <a:pPr marL="457200" indent="-457200" algn="l">
              <a:buFont typeface="Arial" panose="020B0604020202020204" pitchFamily="34" charset="0"/>
              <a:buChar char="•"/>
            </a:pPr>
            <a:r>
              <a:rPr lang="en-US" dirty="0"/>
              <a:t>HIV and Hepatitis C</a:t>
            </a:r>
          </a:p>
          <a:p>
            <a:pPr marL="457200" indent="-457200" algn="l">
              <a:buFont typeface="Arial" panose="020B0604020202020204" pitchFamily="34" charset="0"/>
              <a:buChar char="•"/>
            </a:pPr>
            <a:r>
              <a:rPr lang="en-US" dirty="0"/>
              <a:t>Nicotine Free Policy</a:t>
            </a:r>
          </a:p>
          <a:p>
            <a:pPr marL="457200" indent="-457200" algn="l">
              <a:buFont typeface="Arial" panose="020B0604020202020204" pitchFamily="34" charset="0"/>
              <a:buChar char="•"/>
            </a:pPr>
            <a:r>
              <a:rPr lang="en-US" dirty="0"/>
              <a:t>Drug Testing Policy</a:t>
            </a:r>
          </a:p>
          <a:p>
            <a:pPr marL="457200" indent="-457200" algn="l">
              <a:buFont typeface="Arial" panose="020B0604020202020204" pitchFamily="34" charset="0"/>
              <a:buChar char="•"/>
            </a:pPr>
            <a:r>
              <a:rPr lang="en-US" dirty="0"/>
              <a:t>Performance Improvement Project (PIP)</a:t>
            </a:r>
          </a:p>
          <a:p>
            <a:pPr marL="457200" indent="-457200" algn="l">
              <a:buFont typeface="Arial" panose="020B0604020202020204" pitchFamily="34" charset="0"/>
              <a:buChar char="•"/>
            </a:pPr>
            <a:r>
              <a:rPr lang="en-US" dirty="0"/>
              <a:t>Physical Health</a:t>
            </a:r>
          </a:p>
          <a:p>
            <a:pPr marL="457200" indent="-457200" algn="l">
              <a:buFont typeface="Arial" panose="020B0604020202020204" pitchFamily="34" charset="0"/>
              <a:buChar char="•"/>
            </a:pPr>
            <a:r>
              <a:rPr lang="en-US" dirty="0"/>
              <a:t>Community Services Offered</a:t>
            </a:r>
          </a:p>
          <a:p>
            <a:pPr marL="457200" indent="-457200" algn="l">
              <a:buFont typeface="Arial" panose="020B0604020202020204" pitchFamily="34" charset="0"/>
              <a:buChar char="•"/>
            </a:pPr>
            <a:r>
              <a:rPr lang="en-US" dirty="0"/>
              <a:t>Certified Peer Specialists</a:t>
            </a:r>
          </a:p>
          <a:p>
            <a:pPr marL="457200" indent="-457200" algn="l">
              <a:buFont typeface="Arial" panose="020B0604020202020204" pitchFamily="34" charset="0"/>
              <a:buChar char="•"/>
            </a:pPr>
            <a:r>
              <a:rPr lang="en-US" dirty="0"/>
              <a:t>Suicide Prevention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1364154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Marijuana Prohibition</a:t>
            </a:r>
          </a:p>
        </p:txBody>
      </p:sp>
      <p:sp>
        <p:nvSpPr>
          <p:cNvPr id="3" name="Subtitle 2"/>
          <p:cNvSpPr>
            <a:spLocks noGrp="1"/>
          </p:cNvSpPr>
          <p:nvPr>
            <p:ph type="subTitle" idx="1"/>
          </p:nvPr>
        </p:nvSpPr>
        <p:spPr>
          <a:xfrm>
            <a:off x="1371600" y="3886200"/>
            <a:ext cx="6400800" cy="2057400"/>
          </a:xfrm>
        </p:spPr>
        <p:txBody>
          <a:bodyPr>
            <a:normAutofit/>
          </a:bodyPr>
          <a:lstStyle/>
          <a:p>
            <a:pPr marL="457200" indent="-457200" algn="l">
              <a:buFont typeface="Arial" panose="020B0604020202020204" pitchFamily="34" charset="0"/>
              <a:buChar char="•"/>
            </a:pPr>
            <a:r>
              <a:rPr lang="en-US" dirty="0"/>
              <a:t>Medicaid funds may not be used, directly or indirectly, to purchase, prescribe, or provide marijuana or treatment using marijuana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1312126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a:t>Admission Guidelines MH</a:t>
            </a:r>
          </a:p>
        </p:txBody>
      </p:sp>
      <p:sp>
        <p:nvSpPr>
          <p:cNvPr id="3" name="Subtitle 2"/>
          <p:cNvSpPr>
            <a:spLocks noGrp="1"/>
          </p:cNvSpPr>
          <p:nvPr>
            <p:ph type="subTitle" idx="1"/>
          </p:nvPr>
        </p:nvSpPr>
        <p:spPr>
          <a:xfrm>
            <a:off x="1371600" y="3048000"/>
            <a:ext cx="6705600" cy="2895600"/>
          </a:xfrm>
        </p:spPr>
        <p:txBody>
          <a:bodyPr>
            <a:normAutofit fontScale="77500" lnSpcReduction="20000"/>
          </a:bodyPr>
          <a:lstStyle/>
          <a:p>
            <a:pPr marL="457200" indent="-457200" algn="l">
              <a:buFont typeface="Arial" panose="020B0604020202020204" pitchFamily="34" charset="0"/>
              <a:buChar char="•"/>
            </a:pPr>
            <a:r>
              <a:rPr lang="en-US" dirty="0"/>
              <a:t>Salt Lake County Civilly Committed individuals</a:t>
            </a:r>
          </a:p>
          <a:p>
            <a:pPr marL="457200" indent="-457200" algn="l">
              <a:buFont typeface="Arial" panose="020B0604020202020204" pitchFamily="34" charset="0"/>
              <a:buChar char="•"/>
            </a:pPr>
            <a:r>
              <a:rPr lang="en-US" dirty="0"/>
              <a:t>Individuals exiting the Utah State Hospital</a:t>
            </a:r>
          </a:p>
          <a:p>
            <a:pPr marL="457200" indent="-457200" algn="l">
              <a:buFont typeface="Arial" panose="020B0604020202020204" pitchFamily="34" charset="0"/>
              <a:buChar char="•"/>
            </a:pPr>
            <a:r>
              <a:rPr lang="en-US" dirty="0"/>
              <a:t>Individuals immediately exiting incarceration</a:t>
            </a:r>
          </a:p>
          <a:p>
            <a:pPr marL="457200" indent="-457200" algn="l">
              <a:buFont typeface="Arial" panose="020B0604020202020204" pitchFamily="34" charset="0"/>
              <a:buChar char="•"/>
            </a:pPr>
            <a:r>
              <a:rPr lang="en-US" dirty="0"/>
              <a:t>Individuals appropriately classified as SMI</a:t>
            </a:r>
          </a:p>
          <a:p>
            <a:pPr marL="457200" indent="-457200" algn="l">
              <a:buFont typeface="Arial" panose="020B0604020202020204" pitchFamily="34" charset="0"/>
              <a:buChar char="•"/>
            </a:pPr>
            <a:r>
              <a:rPr lang="en-US" dirty="0"/>
              <a:t>Individuals exiting acute hospitalization</a:t>
            </a:r>
          </a:p>
          <a:p>
            <a:pPr marL="457200" indent="-457200" algn="l">
              <a:buFont typeface="Arial" panose="020B0604020202020204" pitchFamily="34" charset="0"/>
              <a:buChar char="•"/>
            </a:pPr>
            <a:r>
              <a:rPr lang="en-US" dirty="0"/>
              <a:t>All other MH clients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828800" cy="1219200"/>
          </a:xfrm>
          <a:prstGeom prst="rect">
            <a:avLst/>
          </a:prstGeom>
        </p:spPr>
      </p:pic>
    </p:spTree>
    <p:extLst>
      <p:ext uri="{BB962C8B-B14F-4D97-AF65-F5344CB8AC3E}">
        <p14:creationId xmlns:p14="http://schemas.microsoft.com/office/powerpoint/2010/main" val="1893562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1286</TotalTime>
  <Words>931</Words>
  <Application>Microsoft Office PowerPoint</Application>
  <PresentationFormat>On-screen Show (4:3)</PresentationFormat>
  <Paragraphs>147</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FY23 Contract Training</vt:lpstr>
      <vt:lpstr>Term of agreement</vt:lpstr>
      <vt:lpstr>Contract Utilization</vt:lpstr>
      <vt:lpstr>Point of Contact</vt:lpstr>
      <vt:lpstr>Participation</vt:lpstr>
      <vt:lpstr>Acknowledgement of Funding Source(s)</vt:lpstr>
      <vt:lpstr>Health and Wellness</vt:lpstr>
      <vt:lpstr>Marijuana Prohibition</vt:lpstr>
      <vt:lpstr>Admission Guidelines MH</vt:lpstr>
      <vt:lpstr>Admission Guidelines SUD</vt:lpstr>
      <vt:lpstr>Preauthorization Requirement</vt:lpstr>
      <vt:lpstr>Ongoing Authorization Requirement</vt:lpstr>
      <vt:lpstr>Records of Persons Served</vt:lpstr>
      <vt:lpstr>Client Outcomes</vt:lpstr>
      <vt:lpstr>Grievance Procedure</vt:lpstr>
      <vt:lpstr>SUD TEDS AND/OR MH Documentation Requirements</vt:lpstr>
      <vt:lpstr>UWITS</vt:lpstr>
      <vt:lpstr>Reimbursement</vt:lpstr>
      <vt:lpstr>Medicaid/Insurance</vt:lpstr>
      <vt:lpstr>Fees</vt:lpstr>
      <vt:lpstr>Audits</vt:lpstr>
      <vt:lpstr>Records Retention/Access to Records</vt:lpstr>
      <vt:lpstr>Monitoring/Site Visits/Special Reports and Studies</vt:lpstr>
      <vt:lpstr>Insurance/Workers’ Compensation</vt:lpstr>
      <vt:lpstr>Modifications</vt:lpstr>
      <vt:lpstr>Licensing and Standard Compliance</vt:lpstr>
      <vt:lpstr>Code of Conduct</vt:lpstr>
      <vt:lpstr>Conflict of Interest Forms</vt:lpstr>
      <vt:lpstr>Emergency Management and Business Continuity Plan</vt:lpstr>
      <vt:lpstr>Drug Free Workplace</vt:lpstr>
    </vt:vector>
  </TitlesOfParts>
  <Company>Salt Lake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FY15 Contract Training</dc:title>
  <dc:creator>Marjeen Nation</dc:creator>
  <cp:lastModifiedBy>Seth Teague</cp:lastModifiedBy>
  <cp:revision>31</cp:revision>
  <dcterms:created xsi:type="dcterms:W3CDTF">2014-07-30T17:10:49Z</dcterms:created>
  <dcterms:modified xsi:type="dcterms:W3CDTF">2022-06-15T18:59:29Z</dcterms:modified>
</cp:coreProperties>
</file>